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>
      <p:cViewPr varScale="1">
        <p:scale>
          <a:sx n="110" d="100"/>
          <a:sy n="110" d="100"/>
        </p:scale>
        <p:origin x="632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flores/applied-data-science-capstone/blob/master/Data%20Collection%20with%20Web%20Scra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flores/applied-data-science-capstone/blob/master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master/EDA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7422" y="4591050"/>
            <a:ext cx="127571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60" dirty="0">
                <a:solidFill>
                  <a:srgbClr val="E7E6E6"/>
                </a:solidFill>
                <a:latin typeface="Arial"/>
                <a:cs typeface="Arial"/>
              </a:rPr>
              <a:t>Akshay Raut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60" dirty="0">
                <a:solidFill>
                  <a:srgbClr val="E7E6E6"/>
                </a:solidFill>
                <a:latin typeface="Arial"/>
                <a:cs typeface="Arial"/>
              </a:rPr>
              <a:t>15/08/2022</a:t>
            </a:r>
          </a:p>
        </p:txBody>
      </p:sp>
      <p:sp>
        <p:nvSpPr>
          <p:cNvPr id="4" name="object 4"/>
          <p:cNvSpPr/>
          <p:nvPr/>
        </p:nvSpPr>
        <p:spPr>
          <a:xfrm>
            <a:off x="889000" y="675640"/>
            <a:ext cx="2105660" cy="629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from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Wikipedia;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downloaded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14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 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  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science-  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ne/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sz="1400" u="sng" spc="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sz="14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m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er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sz="14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D</a:t>
            </a:r>
            <a:r>
              <a:rPr sz="14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%</a:t>
            </a:r>
            <a:r>
              <a:rPr sz="1400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20</a:t>
            </a:r>
            <a:r>
              <a:rPr sz="14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400" u="sng" spc="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4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sz="14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%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2</a:t>
            </a:r>
            <a:endParaRPr sz="1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0with%20Web%20Scraping.ipynb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75" dirty="0"/>
              <a:t>Collection </a:t>
            </a:r>
            <a:r>
              <a:rPr dirty="0"/>
              <a:t>-</a:t>
            </a:r>
            <a:r>
              <a:rPr spc="395" dirty="0"/>
              <a:t> </a:t>
            </a:r>
            <a:r>
              <a:rPr spc="-114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7244080" y="1775447"/>
            <a:ext cx="2791714" cy="1082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Falcon9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sp>
          <p:nvSpPr>
            <p:cNvPr id="8" name="object 8"/>
            <p:cNvSpPr/>
            <p:nvPr/>
          </p:nvSpPr>
          <p:spPr>
            <a:xfrm>
              <a:off x="8387080" y="2893021"/>
              <a:ext cx="503186" cy="424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4080" y="3352787"/>
              <a:ext cx="2791714" cy="10823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column/variable  names from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 header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sp>
          <p:nvSpPr>
            <p:cNvPr id="12" name="object 12"/>
            <p:cNvSpPr/>
            <p:nvPr/>
          </p:nvSpPr>
          <p:spPr>
            <a:xfrm>
              <a:off x="8387080" y="4470362"/>
              <a:ext cx="503186" cy="424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44080" y="4932680"/>
              <a:ext cx="2791714" cy="10797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data frame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by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10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summaries launches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type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calculated.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Finally,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column.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rlito"/>
                <a:cs typeface="Carlito"/>
              </a:rPr>
              <a:t>Source </a:t>
            </a:r>
            <a:r>
              <a:rPr sz="1400" spc="-5" dirty="0">
                <a:latin typeface="Carlito"/>
                <a:cs typeface="Carlito"/>
              </a:rPr>
              <a:t>code:</a:t>
            </a:r>
            <a:r>
              <a:rPr sz="1400" spc="-9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https://github.com/tflores/applied-data-science-capstone/blob/master/Data%20Wrangling.ipynb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3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/>
          <p:nvPr/>
        </p:nvSpPr>
        <p:spPr>
          <a:xfrm>
            <a:off x="1186180" y="3881120"/>
            <a:ext cx="2164334" cy="1310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3140" y="4257040"/>
            <a:ext cx="482866" cy="559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220" y="3881120"/>
            <a:ext cx="2166874" cy="131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Summarizations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2719" y="4257040"/>
            <a:ext cx="482866" cy="559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800" y="3881120"/>
            <a:ext cx="2164333" cy="131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Landing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r>
              <a:rPr sz="22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11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scatterplots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barplots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relationship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pair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features: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Mass, 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1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</a:t>
            </a:r>
            <a:endParaRPr sz="1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capstone/blob/master/EDA%20with%20Data%20Visualization.ipynb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19" y="3429000"/>
            <a:ext cx="9441180" cy="2382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 </a:t>
            </a:r>
            <a:r>
              <a:rPr spc="-120" dirty="0"/>
              <a:t>Data</a:t>
            </a:r>
            <a:r>
              <a:rPr spc="-240" dirty="0"/>
              <a:t> </a:t>
            </a:r>
            <a:r>
              <a:rPr spc="-7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343067"/>
            <a:ext cx="9570720" cy="518922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queries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-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performed: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unique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mission;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Top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whose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name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'CCA’;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launched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13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(CRS);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8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v1.1;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8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achieved;</a:t>
            </a:r>
            <a:endParaRPr sz="1800">
              <a:latin typeface="Arial"/>
              <a:cs typeface="Arial"/>
            </a:endParaRPr>
          </a:p>
          <a:p>
            <a:pPr marL="698500" marR="111125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18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number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outcomes;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2015;</a:t>
            </a:r>
            <a:r>
              <a:rPr sz="180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Rank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(such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(drone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ship)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pad))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2010-06-04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2017-03-20.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</a:t>
            </a:r>
            <a:r>
              <a:rPr sz="1400" spc="14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https://github.com/tflores/applied-data-science-capstone/blob/master/EDA.ipynb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</a:t>
            </a:r>
            <a:r>
              <a:rPr spc="-38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Markers,</a:t>
            </a:r>
            <a:r>
              <a:rPr sz="2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circles,</a:t>
            </a:r>
            <a:r>
              <a:rPr sz="2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26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2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Arial"/>
                <a:cs typeface="Arial"/>
              </a:rPr>
              <a:t>clusters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points like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sites;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Circles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highlighted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areas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around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specific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1900" spc="45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Johnson 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Center;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Marker clusters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indicates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groups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events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0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coordinate,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 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site;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Lines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19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distances</a:t>
            </a:r>
            <a:r>
              <a:rPr sz="1900" spc="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two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582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  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capstone/blob/d232d76932163635b072952f121a8d70286e0d84/Interactive%20Visual%20Analytics%20with%20Folium%20l  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ab.ipynb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175" dirty="0"/>
              <a:t>an </a:t>
            </a:r>
            <a:r>
              <a:rPr spc="-80" dirty="0"/>
              <a:t>Interactive </a:t>
            </a:r>
            <a:r>
              <a:rPr spc="-145" dirty="0"/>
              <a:t>Map </a:t>
            </a:r>
            <a:r>
              <a:rPr spc="10" dirty="0"/>
              <a:t>with</a:t>
            </a:r>
            <a:r>
              <a:rPr spc="850" dirty="0"/>
              <a:t> </a:t>
            </a:r>
            <a:r>
              <a:rPr spc="-8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graphs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</a:t>
            </a:r>
            <a:r>
              <a:rPr sz="2200" spc="3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Percentage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range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combination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quickly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helping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800" spc="-6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  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capstone/blob/d232d76932163635b072952f121a8d70286e0d84/spacex_dash_app.py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245" dirty="0"/>
              <a:t>a </a:t>
            </a:r>
            <a:r>
              <a:rPr spc="-100" dirty="0"/>
              <a:t>Dashboard </a:t>
            </a:r>
            <a:r>
              <a:rPr spc="10" dirty="0"/>
              <a:t>with </a:t>
            </a:r>
            <a:r>
              <a:rPr spc="-45" dirty="0"/>
              <a:t>Plotly</a:t>
            </a:r>
            <a:r>
              <a:rPr spc="2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compared: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regression,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support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vector 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machine,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k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nearest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neighbors.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 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capstone/blob/d232d76932163635b072952f121a8d70286e0d84/Machine%20Learning%20Prediction.ipynb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 </a:t>
            </a:r>
            <a:r>
              <a:rPr spc="-125" dirty="0"/>
              <a:t>Analysis</a:t>
            </a:r>
            <a:r>
              <a:rPr spc="229" dirty="0"/>
              <a:t> </a:t>
            </a:r>
            <a:r>
              <a:rPr spc="-114" dirty="0"/>
              <a:t>(Classification)</a:t>
            </a:r>
          </a:p>
        </p:txBody>
      </p:sp>
      <p:sp>
        <p:nvSpPr>
          <p:cNvPr id="5" name="object 5"/>
          <p:cNvSpPr/>
          <p:nvPr/>
        </p:nvSpPr>
        <p:spPr>
          <a:xfrm>
            <a:off x="899160" y="3169920"/>
            <a:ext cx="2512314" cy="1521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22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preparation 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standardization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2200" y="3606774"/>
            <a:ext cx="556526" cy="647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6420" y="3169920"/>
            <a:ext cx="2514854" cy="1521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model  with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combinations  of      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hyperparameters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9459" y="3606774"/>
            <a:ext cx="556526" cy="6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3680" y="3169920"/>
            <a:ext cx="2514854" cy="15217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 results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results: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uses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 sites;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</a:t>
            </a:r>
            <a:r>
              <a:rPr sz="16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itself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spc="-114" dirty="0">
                <a:solidFill>
                  <a:srgbClr val="292929"/>
                </a:solidFill>
                <a:latin typeface="Arial"/>
                <a:cs typeface="Arial"/>
              </a:rPr>
              <a:t>NASA;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16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9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2015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fiver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after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600" spc="40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launch;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Many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having payload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600" spc="3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Almost 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100%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mission outcomes were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2015: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B1012</a:t>
            </a:r>
            <a:r>
              <a:rPr sz="1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Arial"/>
                <a:cs typeface="Arial"/>
              </a:rPr>
              <a:t>B1015;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600" spc="-80" dirty="0">
                <a:solidFill>
                  <a:srgbClr val="292929"/>
                </a:solidFill>
                <a:latin typeface="Arial"/>
                <a:cs typeface="Arial"/>
              </a:rPr>
              <a:t>became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years</a:t>
            </a:r>
            <a:r>
              <a:rPr sz="16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passed.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use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safety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places,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sea,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infrastructure</a:t>
            </a:r>
            <a:r>
              <a:rPr sz="2200" spc="4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around.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east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985519" y="3517900"/>
            <a:ext cx="4038600" cy="243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2300" y="3497579"/>
            <a:ext cx="4038600" cy="2456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landings, having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over 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94%.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7609840" y="2961639"/>
            <a:ext cx="3675379" cy="2646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Out</a:t>
            </a:r>
            <a:r>
              <a:rPr spc="-40" dirty="0"/>
              <a:t>l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verify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nowadays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160" dirty="0">
                <a:solidFill>
                  <a:srgbClr val="292929"/>
                </a:solidFill>
                <a:latin typeface="Arial"/>
                <a:cs typeface="Arial"/>
              </a:rPr>
              <a:t>CCAF5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40,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second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VAFB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4E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third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general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685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384300"/>
            <a:ext cx="10576560" cy="238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9,000kg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(about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weight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school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bus)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excellent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rate;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12,000kg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on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CCAFS SLC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39A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56919" y="1361439"/>
            <a:ext cx="1067816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biggest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rates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orbits: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ES-L1;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GEO;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HEO;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SSO.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Followed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80%);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LFO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70%).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 </a:t>
            </a:r>
            <a:r>
              <a:rPr spc="-210" dirty="0"/>
              <a:t>Rate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-655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1869439"/>
            <a:ext cx="35433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Apparently,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time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orbits;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new business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opportunity,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due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increase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frequency.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68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597660"/>
            <a:ext cx="10688320" cy="237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Apparently, there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GTO;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ISS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widest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range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few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SO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GEO.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53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442719"/>
            <a:ext cx="1068832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started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increasing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2013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kept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until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2020;</a:t>
            </a:r>
            <a:endParaRPr sz="2200">
              <a:latin typeface="Arial"/>
              <a:cs typeface="Arial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three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years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period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adjusts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technology.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50" dirty="0"/>
              <a:t>Yearly</a:t>
            </a:r>
            <a:r>
              <a:rPr spc="-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2070100"/>
            <a:ext cx="3543300" cy="249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 sites: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They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selecting unique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“launch_site”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60" dirty="0"/>
              <a:t>Launch </a:t>
            </a:r>
            <a:r>
              <a:rPr spc="-125" dirty="0"/>
              <a:t>Site</a:t>
            </a:r>
            <a:r>
              <a:rPr spc="370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913889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KSC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LC-39A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VAFB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5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`CCA`: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Here we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samples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Cape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Canaveral</a:t>
            </a:r>
            <a:r>
              <a:rPr sz="22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25" dirty="0"/>
              <a:t>Site </a:t>
            </a:r>
            <a:r>
              <a:rPr spc="-225" dirty="0"/>
              <a:t>Names </a:t>
            </a:r>
            <a:r>
              <a:rPr spc="-90" dirty="0"/>
              <a:t>Begin </a:t>
            </a:r>
            <a:r>
              <a:rPr spc="5" dirty="0"/>
              <a:t>with</a:t>
            </a:r>
            <a:r>
              <a:rPr spc="20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47045" cy="300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Time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UTC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Mass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Orbit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2010-06-04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18:45:00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B0003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</a:t>
                      </a:r>
                      <a:r>
                        <a:rPr sz="12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Spacecraft  Qualification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Unit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</a:t>
                      </a:r>
                      <a:r>
                        <a:rPr sz="1200" spc="5" dirty="0">
                          <a:latin typeface="Carlito"/>
                          <a:cs typeface="Carlito"/>
                        </a:rPr>
                        <a:t>hu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2010-12-08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15:43:00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 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C1, two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CubeSats,  barrel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Brouere  cheese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NRO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(parachute)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2012-05-22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07:44:00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525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2012-10-08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00:35:00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B0006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2013-03-01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15:10:00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677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attemp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4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calculated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summing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whose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codes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contain </a:t>
            </a:r>
            <a:r>
              <a:rPr sz="2200" spc="-175" dirty="0">
                <a:solidFill>
                  <a:srgbClr val="292929"/>
                </a:solidFill>
                <a:latin typeface="Arial"/>
                <a:cs typeface="Arial"/>
              </a:rPr>
              <a:t>‘CRS’,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corresponds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Total </a:t>
            </a:r>
            <a:r>
              <a:rPr spc="-135" dirty="0"/>
              <a:t>Payload</a:t>
            </a:r>
            <a:r>
              <a:rPr spc="16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900555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111.268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data: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Collection using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scraping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0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API;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(EDA),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including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wrangling,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analytics;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8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Prediction.</a:t>
            </a:r>
            <a:endParaRPr sz="18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valuable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public</a:t>
            </a:r>
            <a:r>
              <a:rPr sz="18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sources;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Arial"/>
                <a:cs typeface="Arial"/>
              </a:rPr>
              <a:t>EDA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features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launchings;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characteristics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drive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opportunity</a:t>
            </a:r>
            <a:r>
              <a:rPr sz="18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way,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Executive</a:t>
            </a:r>
            <a:r>
              <a:rPr spc="30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2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v1.1: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Filtering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calculating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2200" spc="2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 </a:t>
            </a:r>
            <a:r>
              <a:rPr spc="-135" dirty="0"/>
              <a:t>Payload </a:t>
            </a:r>
            <a:r>
              <a:rPr spc="-229" dirty="0"/>
              <a:t>Mass </a:t>
            </a:r>
            <a:r>
              <a:rPr spc="-65" dirty="0"/>
              <a:t>by </a:t>
            </a:r>
            <a:r>
              <a:rPr spc="-60" dirty="0"/>
              <a:t>F9</a:t>
            </a:r>
            <a:r>
              <a:rPr spc="114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62480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Avg 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2.928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200" spc="5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pad: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filtering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getting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minimum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12/22/2015.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 </a:t>
            </a:r>
            <a:r>
              <a:rPr spc="-175" dirty="0"/>
              <a:t>Successful </a:t>
            </a:r>
            <a:r>
              <a:rPr spc="-120" dirty="0"/>
              <a:t>Ground </a:t>
            </a:r>
            <a:r>
              <a:rPr spc="-75" dirty="0"/>
              <a:t>Landing</a:t>
            </a:r>
            <a:r>
              <a:rPr spc="66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99614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2015-12-22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drone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had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greater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200" spc="3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Selecting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distinct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filters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are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result.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 </a:t>
            </a:r>
            <a:r>
              <a:rPr sz="2500" spc="-55" dirty="0"/>
              <a:t>Drone </a:t>
            </a:r>
            <a:r>
              <a:rPr sz="2500" spc="-95" dirty="0"/>
              <a:t>Ship </a:t>
            </a:r>
            <a:r>
              <a:rPr sz="2500" spc="-55" dirty="0"/>
              <a:t>Landing </a:t>
            </a:r>
            <a:r>
              <a:rPr sz="2500" dirty="0"/>
              <a:t>with </a:t>
            </a:r>
            <a:r>
              <a:rPr sz="2500" spc="-100" dirty="0"/>
              <a:t>Payload </a:t>
            </a:r>
            <a:r>
              <a:rPr sz="2500" spc="-65" dirty="0"/>
              <a:t>between </a:t>
            </a:r>
            <a:r>
              <a:rPr sz="2500" spc="120" dirty="0"/>
              <a:t>4000</a:t>
            </a:r>
            <a:r>
              <a:rPr sz="2500" spc="350" dirty="0"/>
              <a:t> </a:t>
            </a:r>
            <a:r>
              <a:rPr sz="2500" spc="-80" dirty="0"/>
              <a:t>and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34565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B1031.2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B1026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outcomes: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Grouping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counting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group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led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 </a:t>
            </a:r>
            <a:r>
              <a:rPr sz="3100" spc="-95" dirty="0"/>
              <a:t>Number </a:t>
            </a:r>
            <a:r>
              <a:rPr sz="3100" spc="-5" dirty="0"/>
              <a:t>of </a:t>
            </a:r>
            <a:r>
              <a:rPr sz="3100" spc="-150" dirty="0"/>
              <a:t>Successful </a:t>
            </a:r>
            <a:r>
              <a:rPr sz="3100" spc="-90" dirty="0"/>
              <a:t>and </a:t>
            </a:r>
            <a:r>
              <a:rPr sz="3100" spc="-85" dirty="0"/>
              <a:t>Failure</a:t>
            </a:r>
            <a:r>
              <a:rPr sz="3100" spc="400" dirty="0"/>
              <a:t> </a:t>
            </a:r>
            <a:r>
              <a:rPr sz="3100" spc="-80" dirty="0"/>
              <a:t>Mission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518785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99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(payload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status</a:t>
                      </a:r>
                      <a:r>
                        <a:rPr sz="1800" spc="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unclear)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Failure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(in</a:t>
                      </a:r>
                      <a:r>
                        <a:rPr sz="1800" spc="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flight)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registered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 </a:t>
            </a:r>
            <a:r>
              <a:rPr spc="-114" dirty="0"/>
              <a:t>Carried </a:t>
            </a:r>
            <a:r>
              <a:rPr spc="-155" dirty="0"/>
              <a:t>Maximum</a:t>
            </a:r>
            <a:r>
              <a:rPr spc="41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77720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(...)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96135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B1056.4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B1058.3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Failed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occurrences.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 </a:t>
            </a:r>
            <a:r>
              <a:rPr spc="-160" dirty="0"/>
              <a:t>Launch</a:t>
            </a:r>
            <a:r>
              <a:rPr spc="-35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67785" cy="112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Ranking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2010-06-04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2017-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03-20: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view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alerts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“No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attempt”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must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taken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account.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 </a:t>
            </a:r>
            <a:r>
              <a:rPr sz="2800" spc="-55" dirty="0"/>
              <a:t>Landing </a:t>
            </a:r>
            <a:r>
              <a:rPr sz="2800" spc="-110" dirty="0"/>
              <a:t>Outcomes </a:t>
            </a:r>
            <a:r>
              <a:rPr sz="2800" spc="-95" dirty="0"/>
              <a:t>Between </a:t>
            </a:r>
            <a:r>
              <a:rPr sz="2800" spc="110" dirty="0"/>
              <a:t>2010-06-04 </a:t>
            </a:r>
            <a:r>
              <a:rPr sz="2800" spc="-85" dirty="0"/>
              <a:t>and</a:t>
            </a:r>
            <a:r>
              <a:rPr sz="2800" spc="6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41670" cy="335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attempt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 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(ground</a:t>
                      </a:r>
                      <a:r>
                        <a:rPr sz="1800" spc="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pad)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(parachute)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Uncontrolled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Precluded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sea,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probably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safety,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too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far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roads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railroads.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20" dirty="0"/>
              <a:t>launch</a:t>
            </a:r>
            <a:r>
              <a:rPr spc="100" dirty="0"/>
              <a:t> </a:t>
            </a:r>
            <a:r>
              <a:rPr spc="-90" dirty="0"/>
              <a:t>sites</a:t>
            </a:r>
          </a:p>
        </p:txBody>
      </p:sp>
      <p:sp>
        <p:nvSpPr>
          <p:cNvPr id="5" name="object 5"/>
          <p:cNvSpPr/>
          <p:nvPr/>
        </p:nvSpPr>
        <p:spPr>
          <a:xfrm>
            <a:off x="2230120" y="1612900"/>
            <a:ext cx="6824980" cy="410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254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Arial"/>
                <a:cs typeface="Arial"/>
              </a:rPr>
              <a:t>Green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red 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ones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20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failure.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45" dirty="0"/>
              <a:t>Outcomes </a:t>
            </a:r>
            <a:r>
              <a:rPr spc="-65" dirty="0"/>
              <a:t>by</a:t>
            </a:r>
            <a:r>
              <a:rPr spc="545" dirty="0"/>
              <a:t> </a:t>
            </a:r>
            <a:r>
              <a:rPr spc="-125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sp>
          <p:nvSpPr>
            <p:cNvPr id="6" name="object 6"/>
            <p:cNvSpPr/>
            <p:nvPr/>
          </p:nvSpPr>
          <p:spPr>
            <a:xfrm>
              <a:off x="2184400" y="2527300"/>
              <a:ext cx="7823200" cy="2151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8260" y="2156460"/>
              <a:ext cx="3981195" cy="301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1300" y="2349500"/>
              <a:ext cx="3604259" cy="263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0" y="3324860"/>
              <a:ext cx="2500376" cy="1913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8000" y="3517900"/>
              <a:ext cx="2123440" cy="1536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objective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evaluate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viability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new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company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Y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compete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X.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answers: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way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predicting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25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logistics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aspects,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being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railroad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road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relatively far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inhabited</a:t>
            </a:r>
            <a:r>
              <a:rPr sz="2000" spc="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areas.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Logistics </a:t>
            </a:r>
            <a:r>
              <a:rPr spc="-110" dirty="0"/>
              <a:t>and</a:t>
            </a:r>
            <a:r>
              <a:rPr spc="195" dirty="0"/>
              <a:t> </a:t>
            </a:r>
            <a:r>
              <a:rPr spc="-155" dirty="0"/>
              <a:t>Safety</a:t>
            </a:r>
          </a:p>
        </p:txBody>
      </p:sp>
      <p:sp>
        <p:nvSpPr>
          <p:cNvPr id="4" name="object 4"/>
          <p:cNvSpPr/>
          <p:nvPr/>
        </p:nvSpPr>
        <p:spPr>
          <a:xfrm>
            <a:off x="3756659" y="1518919"/>
            <a:ext cx="4678680" cy="382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000" spc="-13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very 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factor</a:t>
            </a:r>
            <a:r>
              <a:rPr sz="20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missions.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 Launches </a:t>
            </a:r>
            <a:r>
              <a:rPr spc="-65" dirty="0"/>
              <a:t>by</a:t>
            </a:r>
            <a:r>
              <a:rPr spc="56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2755900" y="1442719"/>
            <a:ext cx="5773420" cy="397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76.9%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20" dirty="0"/>
              <a:t>Ratio </a:t>
            </a:r>
            <a:r>
              <a:rPr spc="10" dirty="0"/>
              <a:t>for </a:t>
            </a:r>
            <a:r>
              <a:rPr spc="-459" dirty="0"/>
              <a:t>KSC</a:t>
            </a:r>
            <a:r>
              <a:rPr spc="-415" dirty="0"/>
              <a:t> </a:t>
            </a:r>
            <a:r>
              <a:rPr spc="-80" dirty="0"/>
              <a:t>LC-39A</a:t>
            </a:r>
          </a:p>
        </p:txBody>
      </p:sp>
      <p:sp>
        <p:nvSpPr>
          <p:cNvPr id="4" name="object 4"/>
          <p:cNvSpPr/>
          <p:nvPr/>
        </p:nvSpPr>
        <p:spPr>
          <a:xfrm>
            <a:off x="3208020" y="2047239"/>
            <a:ext cx="5775959" cy="2763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under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6,000kg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FT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2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combination.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16860" y="1666239"/>
            <a:ext cx="6309360" cy="352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There’s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enough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risk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72739" y="1656079"/>
            <a:ext cx="6309360" cy="3545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tested,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plotted</a:t>
            </a:r>
            <a:r>
              <a:rPr sz="2200" spc="48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beside;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highest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classification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Classifier,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than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87%.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65" dirty="0"/>
              <a:t> </a:t>
            </a:r>
            <a:r>
              <a:rPr spc="-165" dirty="0"/>
              <a:t>Accuracy</a:t>
            </a:r>
          </a:p>
        </p:txBody>
      </p:sp>
      <p:sp>
        <p:nvSpPr>
          <p:cNvPr id="4" name="object 4"/>
          <p:cNvSpPr/>
          <p:nvPr/>
        </p:nvSpPr>
        <p:spPr>
          <a:xfrm>
            <a:off x="7167880" y="1897379"/>
            <a:ext cx="3677920" cy="2649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Confusion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matrix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proves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000" spc="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 showing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big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numbers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positive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negative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compared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ones.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 </a:t>
            </a:r>
            <a:r>
              <a:rPr spc="-65" dirty="0"/>
              <a:t>Matrix </a:t>
            </a:r>
            <a:r>
              <a:rPr spc="-5" dirty="0"/>
              <a:t>of </a:t>
            </a:r>
            <a:r>
              <a:rPr spc="-100" dirty="0"/>
              <a:t>Decision </a:t>
            </a:r>
            <a:r>
              <a:rPr spc="-195" dirty="0"/>
              <a:t>Tree</a:t>
            </a:r>
            <a:r>
              <a:rPr spc="-140" dirty="0"/>
              <a:t> </a:t>
            </a:r>
            <a:r>
              <a:rPr spc="-120" dirty="0"/>
              <a:t>Classifier</a:t>
            </a:r>
          </a:p>
        </p:txBody>
      </p:sp>
      <p:sp>
        <p:nvSpPr>
          <p:cNvPr id="4" name="object 4"/>
          <p:cNvSpPr/>
          <p:nvPr/>
        </p:nvSpPr>
        <p:spPr>
          <a:xfrm>
            <a:off x="1943100" y="1899920"/>
            <a:ext cx="3429000" cy="264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sources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analyzed,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refining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conclusions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along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process;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LC-39A;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risky;</a:t>
            </a:r>
            <a:endParaRPr sz="2200">
              <a:latin typeface="Arial"/>
              <a:cs typeface="Arial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Although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successful, 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seem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improve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time,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evolution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processes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profits.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Conc</a:t>
            </a:r>
            <a:r>
              <a:rPr spc="-90" dirty="0"/>
              <a:t>l</a:t>
            </a:r>
            <a:r>
              <a:rPr spc="-105" dirty="0"/>
              <a:t>us</a:t>
            </a:r>
            <a:r>
              <a:rPr spc="-60" dirty="0"/>
              <a:t>i</a:t>
            </a:r>
            <a:r>
              <a:rPr spc="-114" dirty="0"/>
              <a:t>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tests,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set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np.random.seed</a:t>
            </a:r>
            <a:r>
              <a:rPr sz="2000" spc="-545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variable;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didn’t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Github,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I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took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screenshots.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Append</a:t>
            </a:r>
            <a:r>
              <a:rPr spc="-35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from </a:t>
            </a:r>
            <a:r>
              <a:rPr sz="19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900" spc="-18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obtained from </a:t>
            </a:r>
            <a:r>
              <a:rPr sz="1900" spc="90" dirty="0">
                <a:solidFill>
                  <a:srgbClr val="767070"/>
                </a:solidFill>
                <a:latin typeface="Arial"/>
                <a:cs typeface="Arial"/>
              </a:rPr>
              <a:t>2</a:t>
            </a:r>
            <a:r>
              <a:rPr sz="1900" spc="-2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Arial"/>
                <a:cs typeface="Arial"/>
              </a:rPr>
              <a:t>sources:</a:t>
            </a:r>
            <a:endParaRPr sz="19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API</a:t>
            </a:r>
            <a:r>
              <a:rPr sz="1800" spc="-32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Arial"/>
                <a:cs typeface="Arial"/>
              </a:rPr>
              <a:t>WebScraping  </a:t>
            </a:r>
            <a:r>
              <a:rPr sz="1800" spc="-35" dirty="0">
                <a:solidFill>
                  <a:srgbClr val="767070"/>
                </a:solidFill>
                <a:latin typeface="Arial"/>
                <a:cs typeface="Arial"/>
              </a:rPr>
              <a:t>(https://en.wikipedia.org/wiki/List_of_Falcon/_9/_and_Falcon_Heavy_launches)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enriched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Arial"/>
                <a:cs typeface="Arial"/>
              </a:rPr>
              <a:t>creating </a:t>
            </a:r>
            <a:r>
              <a:rPr sz="1900" spc="-130" dirty="0">
                <a:solidFill>
                  <a:srgbClr val="767070"/>
                </a:solidFill>
                <a:latin typeface="Arial"/>
                <a:cs typeface="Arial"/>
              </a:rPr>
              <a:t>a </a:t>
            </a:r>
            <a:r>
              <a:rPr sz="1900" spc="-25" dirty="0">
                <a:solidFill>
                  <a:srgbClr val="767070"/>
                </a:solidFill>
                <a:latin typeface="Arial"/>
                <a:cs typeface="Arial"/>
              </a:rPr>
              <a:t>landing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label </a:t>
            </a:r>
            <a:r>
              <a:rPr sz="1900" spc="-65" dirty="0">
                <a:solidFill>
                  <a:srgbClr val="767070"/>
                </a:solidFill>
                <a:latin typeface="Arial"/>
                <a:cs typeface="Arial"/>
              </a:rPr>
              <a:t>based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on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</a:t>
            </a:r>
            <a:r>
              <a:rPr sz="1900" spc="10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after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summarizing </a:t>
            </a:r>
            <a:r>
              <a:rPr sz="1900" spc="-55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1900" spc="-45" dirty="0">
                <a:solidFill>
                  <a:srgbClr val="767070"/>
                </a:solidFill>
                <a:latin typeface="Arial"/>
                <a:cs typeface="Arial"/>
              </a:rPr>
              <a:t>analyzing</a:t>
            </a:r>
            <a:r>
              <a:rPr sz="1900" spc="30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4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4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that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2200" spc="5" dirty="0">
                <a:solidFill>
                  <a:srgbClr val="767070"/>
                </a:solidFill>
                <a:latin typeface="Arial"/>
                <a:cs typeface="Arial"/>
              </a:rPr>
              <a:t>until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this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step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were </a:t>
            </a:r>
            <a:r>
              <a:rPr sz="2200" spc="-50" dirty="0">
                <a:solidFill>
                  <a:srgbClr val="767070"/>
                </a:solidFill>
                <a:latin typeface="Arial"/>
                <a:cs typeface="Arial"/>
              </a:rPr>
              <a:t>normalized,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divided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in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training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sets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four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55" dirty="0">
                <a:solidFill>
                  <a:srgbClr val="767070"/>
                </a:solidFill>
                <a:latin typeface="Arial"/>
                <a:cs typeface="Arial"/>
              </a:rPr>
              <a:t>classification </a:t>
            </a: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models, </a:t>
            </a:r>
            <a:r>
              <a:rPr sz="2200" spc="-30" dirty="0">
                <a:solidFill>
                  <a:srgbClr val="767070"/>
                </a:solidFill>
                <a:latin typeface="Arial"/>
                <a:cs typeface="Arial"/>
              </a:rPr>
              <a:t>being  the </a:t>
            </a:r>
            <a:r>
              <a:rPr sz="2200" spc="-110" dirty="0">
                <a:solidFill>
                  <a:srgbClr val="767070"/>
                </a:solidFill>
                <a:latin typeface="Arial"/>
                <a:cs typeface="Arial"/>
              </a:rPr>
              <a:t>accuracy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each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model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using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combinations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parameters.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sets were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)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),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technics.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used;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beside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  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science- 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capstone/blob/master/Data%20Collection%20API.ipyn  </a:t>
            </a:r>
            <a:r>
              <a:rPr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80" dirty="0"/>
              <a:t>Collection </a:t>
            </a:r>
            <a:r>
              <a:rPr spc="-210" dirty="0"/>
              <a:t>– </a:t>
            </a:r>
            <a:r>
              <a:rPr spc="-250" dirty="0"/>
              <a:t>SpaceX</a:t>
            </a:r>
            <a:r>
              <a:rPr spc="-75" dirty="0"/>
              <a:t> </a:t>
            </a:r>
            <a:r>
              <a:rPr spc="-240"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7680959" y="1785607"/>
            <a:ext cx="1917953" cy="1077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and  parse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sp>
          <p:nvSpPr>
            <p:cNvPr id="8" name="object 8"/>
            <p:cNvSpPr/>
            <p:nvPr/>
          </p:nvSpPr>
          <p:spPr>
            <a:xfrm>
              <a:off x="8389619" y="29006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80959" y="3357867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only  include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9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sp>
          <p:nvSpPr>
            <p:cNvPr id="12" name="object 12"/>
            <p:cNvSpPr/>
            <p:nvPr/>
          </p:nvSpPr>
          <p:spPr>
            <a:xfrm>
              <a:off x="8389619" y="44754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80959" y="4932680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Deal with</a:t>
            </a:r>
            <a:r>
              <a:rPr sz="18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9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2532</Words>
  <Application>Microsoft Macintosh PowerPoint</Application>
  <PresentationFormat>Widescreen</PresentationFormat>
  <Paragraphs>406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Carlito</vt:lpstr>
      <vt:lpstr>Courier New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Akshay Raut</cp:lastModifiedBy>
  <cp:revision>1</cp:revision>
  <dcterms:created xsi:type="dcterms:W3CDTF">2022-08-15T13:05:17Z</dcterms:created>
  <dcterms:modified xsi:type="dcterms:W3CDTF">2022-08-15T13:22:13Z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2022-08-15T00:00:00Z</vt:filetime>
  </property>
</Properties>
</file>